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0"/>
  </p:notesMasterIdLst>
  <p:sldIdLst>
    <p:sldId id="256" r:id="rId5"/>
    <p:sldId id="257" r:id="rId6"/>
    <p:sldId id="258" r:id="rId7"/>
    <p:sldId id="259" r:id="rId8"/>
    <p:sldId id="260" r:id="rId9"/>
    <p:sldId id="261" r:id="rId10"/>
    <p:sldId id="262" r:id="rId11"/>
    <p:sldId id="263" r:id="rId12"/>
    <p:sldId id="270" r:id="rId13"/>
    <p:sldId id="264" r:id="rId14"/>
    <p:sldId id="265" r:id="rId15"/>
    <p:sldId id="266" r:id="rId16"/>
    <p:sldId id="267" r:id="rId17"/>
    <p:sldId id="268" r:id="rId18"/>
    <p:sldId id="269" r:id="rId19"/>
  </p:sldIdLst>
  <p:sldSz cx="12192000" cy="6858000"/>
  <p:notesSz cx="6858000" cy="9144000"/>
  <p:embeddedFontLst>
    <p:embeddedFont>
      <p:font typeface="Century Gothic" panose="020B0502020202020204" pitchFamily="34" charset="0"/>
      <p:regular r:id="rId21"/>
      <p:bold r:id="rId22"/>
      <p:italic r:id="rId23"/>
      <p:boldItalic r:id="rId24"/>
    </p:embeddedFont>
  </p:embeddedFontLst>
  <p:custDataLst>
    <p:tags r:id="rId25"/>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80" y="162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customschemas.google.com/relationships/presentationmetadata" Target="metadata"/><Relationship Id="rId3" Type="http://schemas.openxmlformats.org/officeDocument/2006/relationships/customXml" Target="../customXml/item3.xml"/><Relationship Id="rId21" Type="http://schemas.openxmlformats.org/officeDocument/2006/relationships/font" Target="fonts/font1.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3.png"/><Relationship Id="rId2" Type="http://schemas.microsoft.com/office/2007/relationships/media" Target="../media/media10.m4a"/><Relationship Id="rId1" Type="http://schemas.openxmlformats.org/officeDocument/2006/relationships/tags" Target="../tags/tag10.xml"/><Relationship Id="rId6" Type="http://schemas.openxmlformats.org/officeDocument/2006/relationships/image" Target="../media/image10.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hyperlink" Target="https://wiki.sei.cmu.edu/confluence/pages/viewpage.action?pageId=88046682" TargetMode="External"/><Relationship Id="rId4" Type="http://schemas.openxmlformats.org/officeDocument/2006/relationships/hyperlink" Target="https://www.geeksforgeeks.org/"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Luis Garcia</a:t>
            </a:r>
          </a:p>
          <a:p>
            <a:pPr marL="0" lvl="0" indent="0" algn="l" rtl="0">
              <a:lnSpc>
                <a:spcPct val="70000"/>
              </a:lnSpc>
              <a:spcBef>
                <a:spcPts val="1000"/>
              </a:spcBef>
              <a:spcAft>
                <a:spcPts val="0"/>
              </a:spcAft>
              <a:buClr>
                <a:schemeClr val="lt1"/>
              </a:buClr>
              <a:buSzPts val="1850"/>
              <a:buNone/>
            </a:pPr>
            <a:endParaRPr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3" name="Audio 2">
            <a:hlinkClick r:id="" action="ppaction://media"/>
            <a:extLst>
              <a:ext uri="{FF2B5EF4-FFF2-40B4-BE49-F238E27FC236}">
                <a16:creationId xmlns:a16="http://schemas.microsoft.com/office/drawing/2014/main" id="{E7E2F08C-5EAF-79B0-45EB-1DA67DF1D94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316"/>
    </mc:Choice>
    <mc:Fallback>
      <p:transition spd="slow" advTm="9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24EBE75-BF68-1299-52E3-044F2EDDB99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4445"/>
    </mc:Choice>
    <mc:Fallback>
      <p:transition spd="slow" advTm="74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sz="2400" dirty="0"/>
              <a:t>The </a:t>
            </a:r>
            <a:r>
              <a:rPr lang="en-US" sz="2400" dirty="0" err="1"/>
              <a:t>DevSecOps</a:t>
            </a:r>
            <a:r>
              <a:rPr lang="en-US" sz="2400" dirty="0"/>
              <a:t> pipeline is a secure method for coding that goes through different phases of the development lifecycle. The process enables the development of a more secure projects adding the speed of agile and </a:t>
            </a:r>
            <a:r>
              <a:rPr lang="en-US" sz="2400" dirty="0" err="1"/>
              <a:t>devOps</a:t>
            </a:r>
            <a:r>
              <a:rPr lang="en-US" sz="2400" dirty="0"/>
              <a:t>.</a:t>
            </a:r>
          </a:p>
          <a:p>
            <a:pPr marL="457200" lvl="1" indent="0" algn="l" rtl="0">
              <a:lnSpc>
                <a:spcPct val="90000"/>
              </a:lnSpc>
              <a:spcBef>
                <a:spcPts val="0"/>
              </a:spcBef>
              <a:spcAft>
                <a:spcPts val="0"/>
              </a:spcAft>
              <a:buClr>
                <a:schemeClr val="lt1"/>
              </a:buClr>
              <a:buSzPts val="2000"/>
              <a:buNone/>
            </a:pPr>
            <a:endParaRPr lang="en-US" sz="2400" dirty="0"/>
          </a:p>
          <a:p>
            <a:pPr marL="685800" lvl="1" indent="-228600" algn="l" rtl="0">
              <a:lnSpc>
                <a:spcPct val="90000"/>
              </a:lnSpc>
              <a:spcBef>
                <a:spcPts val="500"/>
              </a:spcBef>
              <a:spcAft>
                <a:spcPts val="0"/>
              </a:spcAft>
              <a:buClr>
                <a:schemeClr val="lt1"/>
              </a:buClr>
              <a:buSzPts val="2000"/>
              <a:buChar char="•"/>
            </a:pPr>
            <a:r>
              <a:rPr lang="en-US" sz="2400" dirty="0"/>
              <a:t>Automation is part of the process meaning the use of external tools are important to help our job to be more secure. Tools like </a:t>
            </a:r>
            <a:r>
              <a:rPr lang="en-US" sz="2400" dirty="0" err="1"/>
              <a:t>CppCheck</a:t>
            </a:r>
            <a:r>
              <a:rPr lang="en-US" sz="2400" dirty="0"/>
              <a:t> helps find vulnerabilities that developers won’t see on plain sights. Another tool that can be use is the IDE tools in our case we used Visual Studio tools help us with checking for </a:t>
            </a:r>
            <a:r>
              <a:rPr lang="en-US" sz="2400" dirty="0" err="1"/>
              <a:t>vulnarabilities</a:t>
            </a:r>
            <a:r>
              <a:rPr lang="en-US" sz="2400" dirty="0"/>
              <a:t>.</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944E4A5-E958-61C7-2307-554DA9E6DD6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8926"/>
    </mc:Choice>
    <mc:Fallback>
      <p:transition spd="slow" advTm="98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There is no perfect coding. It doesn’t matter who we are we will always find something we can do better. Risk are always there and is our job to know them, understanding them and use the tools we have at hand to produce the most secure project we can. </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Maintenance is an important part because there will always be someone trying to break in and there will always be new ways to patch does vulnerabilities.</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The benefit of keep learning will help us be more secure and more productive. Always use the tools and always use a QA to test your code.</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2F6818C-8E0B-7723-99A3-211AD324E6B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8382"/>
    </mc:Choice>
    <mc:Fallback>
      <p:transition spd="slow" advTm="78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1143000" lvl="2" indent="-228600" algn="l" rtl="0">
              <a:lnSpc>
                <a:spcPct val="90000"/>
              </a:lnSpc>
              <a:spcBef>
                <a:spcPts val="0"/>
              </a:spcBef>
              <a:spcAft>
                <a:spcPts val="0"/>
              </a:spcAft>
              <a:buClr>
                <a:schemeClr val="lt1"/>
              </a:buClr>
              <a:buSzPts val="1800"/>
              <a:buChar char="•"/>
            </a:pPr>
            <a:r>
              <a:rPr lang="en-US" sz="2800" dirty="0"/>
              <a:t>The most important recommendation is to keep up to date with the new vulnerabilities, threats and new solutions.</a:t>
            </a:r>
          </a:p>
          <a:p>
            <a:pPr marL="1143000" lvl="2" indent="-228600" algn="l" rtl="0">
              <a:lnSpc>
                <a:spcPct val="90000"/>
              </a:lnSpc>
              <a:spcBef>
                <a:spcPts val="0"/>
              </a:spcBef>
              <a:spcAft>
                <a:spcPts val="0"/>
              </a:spcAft>
              <a:buClr>
                <a:schemeClr val="lt1"/>
              </a:buClr>
              <a:buSzPts val="1800"/>
              <a:buChar char="•"/>
            </a:pPr>
            <a:endParaRPr lang="en-US" sz="2800" dirty="0"/>
          </a:p>
          <a:p>
            <a:pPr marL="1143000" lvl="2" indent="-228600" algn="l" rtl="0">
              <a:lnSpc>
                <a:spcPct val="90000"/>
              </a:lnSpc>
              <a:spcBef>
                <a:spcPts val="0"/>
              </a:spcBef>
              <a:spcAft>
                <a:spcPts val="0"/>
              </a:spcAft>
              <a:buClr>
                <a:schemeClr val="lt1"/>
              </a:buClr>
              <a:buSzPts val="1800"/>
              <a:buChar char="•"/>
            </a:pPr>
            <a:r>
              <a:rPr lang="en-US" sz="2800" dirty="0"/>
              <a:t>Therefore, Maintaining the code is important.</a:t>
            </a:r>
          </a:p>
          <a:p>
            <a:pPr marL="1143000" lvl="2" indent="-228600" algn="l" rtl="0">
              <a:lnSpc>
                <a:spcPct val="90000"/>
              </a:lnSpc>
              <a:spcBef>
                <a:spcPts val="0"/>
              </a:spcBef>
              <a:spcAft>
                <a:spcPts val="0"/>
              </a:spcAft>
              <a:buClr>
                <a:schemeClr val="lt1"/>
              </a:buClr>
              <a:buSzPts val="1800"/>
              <a:buChar char="•"/>
            </a:pPr>
            <a:endParaRPr lang="en-US" sz="2800" dirty="0"/>
          </a:p>
          <a:p>
            <a:pPr marL="1143000" lvl="2" indent="-228600" algn="l" rtl="0">
              <a:lnSpc>
                <a:spcPct val="90000"/>
              </a:lnSpc>
              <a:spcBef>
                <a:spcPts val="0"/>
              </a:spcBef>
              <a:spcAft>
                <a:spcPts val="0"/>
              </a:spcAft>
              <a:buClr>
                <a:schemeClr val="lt1"/>
              </a:buClr>
              <a:buSzPts val="1800"/>
              <a:buChar char="•"/>
            </a:pPr>
            <a:r>
              <a:rPr lang="en-US" sz="2800" dirty="0"/>
              <a:t>If we test our code piece by piece with unit testing for example, we will have a better result for when we need to maintain our code.</a:t>
            </a:r>
          </a:p>
          <a:p>
            <a:pPr marL="1143000" lvl="2" indent="-228600" algn="l" rtl="0">
              <a:lnSpc>
                <a:spcPct val="90000"/>
              </a:lnSpc>
              <a:spcBef>
                <a:spcPts val="0"/>
              </a:spcBef>
              <a:spcAft>
                <a:spcPts val="0"/>
              </a:spcAft>
              <a:buClr>
                <a:schemeClr val="lt1"/>
              </a:buClr>
              <a:buSzPts val="1800"/>
              <a:buChar char="•"/>
            </a:pPr>
            <a:endParaRPr lang="en-US" sz="2800" dirty="0"/>
          </a:p>
          <a:p>
            <a:pPr marL="1143000" lvl="2" indent="-228600" algn="l" rtl="0">
              <a:lnSpc>
                <a:spcPct val="90000"/>
              </a:lnSpc>
              <a:spcBef>
                <a:spcPts val="0"/>
              </a:spcBef>
              <a:spcAft>
                <a:spcPts val="0"/>
              </a:spcAft>
              <a:buClr>
                <a:schemeClr val="lt1"/>
              </a:buClr>
              <a:buSzPts val="1800"/>
              <a:buChar char="•"/>
            </a:pPr>
            <a:r>
              <a:rPr lang="en-US" sz="2800" dirty="0"/>
              <a:t>The use of Triple A in system to have our users checked and our system overall will be protected.</a:t>
            </a:r>
          </a:p>
          <a:p>
            <a:pPr marL="914400" lvl="2" indent="0" algn="l" rtl="0">
              <a:lnSpc>
                <a:spcPct val="90000"/>
              </a:lnSpc>
              <a:spcBef>
                <a:spcPts val="0"/>
              </a:spcBef>
              <a:spcAft>
                <a:spcPts val="0"/>
              </a:spcAft>
              <a:buClr>
                <a:schemeClr val="lt1"/>
              </a:buClr>
              <a:buSzPts val="1800"/>
              <a:buNone/>
            </a:pPr>
            <a:endParaRPr lang="en-US" sz="2800" dirty="0"/>
          </a:p>
          <a:p>
            <a:pPr marL="1143000" lvl="2" indent="-228600" algn="l" rtl="0">
              <a:lnSpc>
                <a:spcPct val="90000"/>
              </a:lnSpc>
              <a:spcBef>
                <a:spcPts val="0"/>
              </a:spcBef>
              <a:spcAft>
                <a:spcPts val="0"/>
              </a:spcAft>
              <a:buClr>
                <a:schemeClr val="lt1"/>
              </a:buClr>
              <a:buSzPts val="1800"/>
              <a:buChar char="•"/>
            </a:pPr>
            <a:r>
              <a:rPr lang="en-US" sz="2800" dirty="0"/>
              <a:t>Use the tools in hand to be more effective and more secure.</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FC44CA3D-4E59-6CB7-9608-F7718871734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7234"/>
    </mc:Choice>
    <mc:Fallback>
      <p:transition spd="slow" advTm="87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2800" dirty="0"/>
              <a:t>In conclusion taking the necessary steps to be a more secure company is a must. Testing regularly, implementing </a:t>
            </a:r>
            <a:r>
              <a:rPr lang="en-US" sz="2800" dirty="0" err="1"/>
              <a:t>DiD</a:t>
            </a:r>
            <a:r>
              <a:rPr lang="en-US" sz="2800" dirty="0"/>
              <a:t>, and adopting all the rules and standards will transform us from a DevOps to a </a:t>
            </a:r>
            <a:r>
              <a:rPr lang="en-US" sz="2800" dirty="0" err="1"/>
              <a:t>DevSecOps</a:t>
            </a:r>
            <a:r>
              <a:rPr lang="en-US" sz="2800" dirty="0"/>
              <a:t> place. Adopting the more secure way will save us time and money, and it will make us more productive.</a:t>
            </a: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B4435E25-FFBC-8476-357B-52475D13F17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916"/>
    </mc:Choice>
    <mc:Fallback>
      <p:transition spd="slow" advTm="35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err="1">
                <a:hlinkClick r:id="rId4"/>
              </a:rPr>
              <a:t>GeeksforGeeks</a:t>
            </a:r>
            <a:r>
              <a:rPr lang="en-US" dirty="0">
                <a:hlinkClick r:id="rId4"/>
              </a:rPr>
              <a:t> | A computer science portal for geeks</a:t>
            </a: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hlinkClick r:id="rId5"/>
              </a:rPr>
              <a:t>SEI CERT C++ Coding Standard - SEI CERT C++ Coding Standard - Confluence (cmu.edu)</a:t>
            </a:r>
            <a:endParaRPr dirty="0"/>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Defense in Depth refers to a security tactic where different layer of strategically thought methods are implemented to protect a system.</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7D715736-8168-E1E8-0677-148DAE5CD72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6795"/>
    </mc:Choice>
    <mc:Fallback>
      <p:transition spd="slow" advTm="26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sz="2000" dirty="0">
                <a:solidFill>
                  <a:srgbClr val="FFFFFF"/>
                </a:solidFill>
              </a:rPr>
              <a:t>All security risk are important to check for. Some of them may cause the lost of important data others may cause lower risk, like problems when running the program.</a:t>
            </a:r>
            <a:endParaRPr sz="2000" dirty="0"/>
          </a:p>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557547858"/>
              </p:ext>
            </p:extLst>
          </p:nvPr>
        </p:nvGraphicFramePr>
        <p:xfrm>
          <a:off x="3171900" y="2561050"/>
          <a:ext cx="7835225" cy="420618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Loss of important data</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High</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Undefined behavior</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May cause abnormal execution</a:t>
                      </a:r>
                      <a:endParaRPr lang="en-US"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143DEE43-01D9-E863-9AD1-050F6B85906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7754"/>
    </mc:Choice>
    <mc:Fallback>
      <p:transition spd="slow" advTm="37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916774" y="0"/>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425669" y="1064172"/>
            <a:ext cx="11080531" cy="5525579"/>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2000" u="sng" dirty="0">
                <a:latin typeface="Century Gothic" panose="020B0502020202020204" pitchFamily="34" charset="0"/>
              </a:rPr>
              <a:t>Validate Input Data </a:t>
            </a:r>
            <a:r>
              <a:rPr lang="en-US" sz="2000" dirty="0">
                <a:latin typeface="Century Gothic" panose="020B0502020202020204" pitchFamily="34" charset="0"/>
              </a:rPr>
              <a:t>– </a:t>
            </a:r>
            <a:r>
              <a:rPr lang="en-US" sz="2000" dirty="0">
                <a:effectLst/>
                <a:latin typeface="Century Gothic" panose="020B0502020202020204" pitchFamily="34" charset="0"/>
                <a:ea typeface="Calibri" panose="020F0502020204030204" pitchFamily="34" charset="0"/>
              </a:rPr>
              <a:t>all data should be validated.</a:t>
            </a:r>
          </a:p>
          <a:p>
            <a:pPr marL="228600" lvl="0" indent="-228600" algn="l" rtl="0">
              <a:lnSpc>
                <a:spcPct val="90000"/>
              </a:lnSpc>
              <a:spcBef>
                <a:spcPts val="0"/>
              </a:spcBef>
              <a:spcAft>
                <a:spcPts val="0"/>
              </a:spcAft>
              <a:buClr>
                <a:schemeClr val="lt1"/>
              </a:buClr>
              <a:buSzPts val="2200"/>
              <a:buChar char="•"/>
            </a:pPr>
            <a:r>
              <a:rPr lang="en-US" sz="2000" u="sng" dirty="0">
                <a:latin typeface="Century Gothic" panose="020B0502020202020204" pitchFamily="34" charset="0"/>
              </a:rPr>
              <a:t>Heed Compiler Warnings </a:t>
            </a:r>
            <a:r>
              <a:rPr lang="en-US" sz="2000" dirty="0">
                <a:latin typeface="Century Gothic" panose="020B0502020202020204" pitchFamily="34" charset="0"/>
              </a:rPr>
              <a:t>- </a:t>
            </a:r>
            <a:r>
              <a:rPr lang="en-US" sz="2000" dirty="0">
                <a:effectLst/>
                <a:latin typeface="Century Gothic" panose="020B0502020202020204" pitchFamily="34" charset="0"/>
                <a:ea typeface="Calibri" panose="020F0502020204030204" pitchFamily="34" charset="0"/>
              </a:rPr>
              <a:t>Means compiling and testing the code as much as possible.</a:t>
            </a:r>
          </a:p>
          <a:p>
            <a:pPr marL="228600" lvl="0" indent="-228600" algn="l" rtl="0">
              <a:lnSpc>
                <a:spcPct val="90000"/>
              </a:lnSpc>
              <a:spcBef>
                <a:spcPts val="0"/>
              </a:spcBef>
              <a:spcAft>
                <a:spcPts val="0"/>
              </a:spcAft>
              <a:buClr>
                <a:schemeClr val="lt1"/>
              </a:buClr>
              <a:buSzPts val="2200"/>
              <a:buChar char="•"/>
            </a:pPr>
            <a:r>
              <a:rPr lang="en-US" sz="2000" u="sng" dirty="0">
                <a:solidFill>
                  <a:schemeClr val="bg1"/>
                </a:solidFill>
                <a:effectLst/>
                <a:latin typeface="Century Gothic" panose="020B0502020202020204" pitchFamily="34" charset="0"/>
                <a:ea typeface="Calibri" panose="020F0502020204030204" pitchFamily="34" charset="0"/>
              </a:rPr>
              <a:t>Architect and Design for Security Policies </a:t>
            </a:r>
            <a:r>
              <a:rPr lang="en-US" sz="2000" dirty="0">
                <a:solidFill>
                  <a:schemeClr val="bg1"/>
                </a:solidFill>
                <a:effectLst/>
                <a:latin typeface="Century Gothic" panose="020B0502020202020204" pitchFamily="34" charset="0"/>
                <a:ea typeface="Calibri" panose="020F0502020204030204" pitchFamily="34" charset="0"/>
              </a:rPr>
              <a:t>– </a:t>
            </a:r>
            <a:r>
              <a:rPr lang="en-US" sz="2000" dirty="0">
                <a:effectLst/>
                <a:latin typeface="Century Gothic" panose="020B0502020202020204" pitchFamily="34" charset="0"/>
                <a:ea typeface="Calibri" panose="020F0502020204030204" pitchFamily="34" charset="0"/>
              </a:rPr>
              <a:t>design and build that enforce the security policies.</a:t>
            </a:r>
          </a:p>
          <a:p>
            <a:pPr marL="228600" lvl="0" indent="-228600" algn="l" rtl="0">
              <a:lnSpc>
                <a:spcPct val="90000"/>
              </a:lnSpc>
              <a:spcBef>
                <a:spcPts val="0"/>
              </a:spcBef>
              <a:spcAft>
                <a:spcPts val="0"/>
              </a:spcAft>
              <a:buClr>
                <a:schemeClr val="lt1"/>
              </a:buClr>
              <a:buSzPts val="2200"/>
              <a:buChar char="•"/>
            </a:pPr>
            <a:r>
              <a:rPr lang="en-US" sz="2000" u="sng" dirty="0">
                <a:solidFill>
                  <a:schemeClr val="bg1"/>
                </a:solidFill>
                <a:latin typeface="Century Gothic" panose="020B0502020202020204" pitchFamily="34" charset="0"/>
              </a:rPr>
              <a:t>Keep It Simple </a:t>
            </a:r>
            <a:r>
              <a:rPr lang="en-US" sz="2000" dirty="0">
                <a:solidFill>
                  <a:schemeClr val="bg1"/>
                </a:solidFill>
                <a:latin typeface="Century Gothic" panose="020B0502020202020204" pitchFamily="34" charset="0"/>
              </a:rPr>
              <a:t>- Code design shall be kept as small and simple as possible.</a:t>
            </a:r>
          </a:p>
          <a:p>
            <a:pPr marL="228600" lvl="0" indent="-228600" algn="l" rtl="0">
              <a:lnSpc>
                <a:spcPct val="90000"/>
              </a:lnSpc>
              <a:spcBef>
                <a:spcPts val="0"/>
              </a:spcBef>
              <a:spcAft>
                <a:spcPts val="0"/>
              </a:spcAft>
              <a:buClr>
                <a:schemeClr val="lt1"/>
              </a:buClr>
              <a:buSzPts val="2200"/>
              <a:buChar char="•"/>
            </a:pPr>
            <a:r>
              <a:rPr lang="en-US" sz="2000" u="sng" dirty="0">
                <a:solidFill>
                  <a:schemeClr val="bg1"/>
                </a:solidFill>
                <a:latin typeface="Century Gothic" panose="020B0502020202020204" pitchFamily="34" charset="0"/>
              </a:rPr>
              <a:t>Default Deny</a:t>
            </a:r>
            <a:r>
              <a:rPr lang="en-US" sz="2000" dirty="0">
                <a:solidFill>
                  <a:schemeClr val="bg1"/>
                </a:solidFill>
                <a:latin typeface="Century Gothic" panose="020B0502020202020204" pitchFamily="34" charset="0"/>
              </a:rPr>
              <a:t> – access should be based in permission.</a:t>
            </a:r>
            <a:endParaRPr lang="en-US" sz="2000" u="sng" dirty="0">
              <a:solidFill>
                <a:schemeClr val="bg1"/>
              </a:solidFill>
              <a:latin typeface="Century Gothic" panose="020B0502020202020204" pitchFamily="34" charset="0"/>
            </a:endParaRPr>
          </a:p>
          <a:p>
            <a:pPr marL="228600" lvl="0" indent="-228600" algn="l" rtl="0">
              <a:lnSpc>
                <a:spcPct val="90000"/>
              </a:lnSpc>
              <a:spcBef>
                <a:spcPts val="0"/>
              </a:spcBef>
              <a:spcAft>
                <a:spcPts val="0"/>
              </a:spcAft>
              <a:buClr>
                <a:schemeClr val="lt1"/>
              </a:buClr>
              <a:buSzPts val="2200"/>
              <a:buChar char="•"/>
            </a:pPr>
            <a:r>
              <a:rPr lang="en-US" sz="2000" u="sng" dirty="0">
                <a:solidFill>
                  <a:schemeClr val="bg1"/>
                </a:solidFill>
              </a:rPr>
              <a:t>Adhere to the Principle of Least Privilege</a:t>
            </a:r>
            <a:r>
              <a:rPr lang="en-US" sz="2000" dirty="0">
                <a:solidFill>
                  <a:schemeClr val="bg1"/>
                </a:solidFill>
              </a:rPr>
              <a:t> - This will allow users to only access the level of authorization they can access. </a:t>
            </a:r>
          </a:p>
          <a:p>
            <a:pPr marL="228600" lvl="0" indent="-228600" algn="l" rtl="0">
              <a:lnSpc>
                <a:spcPct val="90000"/>
              </a:lnSpc>
              <a:spcBef>
                <a:spcPts val="0"/>
              </a:spcBef>
              <a:spcAft>
                <a:spcPts val="0"/>
              </a:spcAft>
              <a:buClr>
                <a:schemeClr val="lt1"/>
              </a:buClr>
              <a:buSzPts val="2200"/>
              <a:buChar char="•"/>
            </a:pPr>
            <a:r>
              <a:rPr lang="en-US" sz="2000" u="sng" dirty="0">
                <a:solidFill>
                  <a:schemeClr val="bg1"/>
                </a:solidFill>
              </a:rPr>
              <a:t>Sanitize Data Sent to Other Systems</a:t>
            </a:r>
            <a:r>
              <a:rPr lang="en-US" sz="2000" dirty="0">
                <a:solidFill>
                  <a:schemeClr val="bg1"/>
                </a:solidFill>
              </a:rPr>
              <a:t> - Make sure that the data that is been sent to other systems is clean from vulnerabilities.</a:t>
            </a:r>
          </a:p>
          <a:p>
            <a:pPr marL="228600" lvl="0" indent="-228600" algn="l" rtl="0">
              <a:lnSpc>
                <a:spcPct val="90000"/>
              </a:lnSpc>
              <a:spcBef>
                <a:spcPts val="0"/>
              </a:spcBef>
              <a:spcAft>
                <a:spcPts val="0"/>
              </a:spcAft>
              <a:buClr>
                <a:schemeClr val="lt1"/>
              </a:buClr>
              <a:buSzPts val="2200"/>
              <a:buChar char="•"/>
            </a:pPr>
            <a:r>
              <a:rPr lang="en-US" sz="2000" u="sng" dirty="0">
                <a:solidFill>
                  <a:schemeClr val="bg1"/>
                </a:solidFill>
              </a:rPr>
              <a:t>Practice Defense in Depth </a:t>
            </a:r>
            <a:r>
              <a:rPr lang="en-US" sz="2000" dirty="0">
                <a:solidFill>
                  <a:schemeClr val="bg1"/>
                </a:solidFill>
              </a:rPr>
              <a:t>- Most system need more than one layer of protection, ensuring what layers are needed for each system is essential to protect the system. </a:t>
            </a:r>
          </a:p>
          <a:p>
            <a:pPr marL="228600" lvl="0" indent="-228600" algn="l" rtl="0">
              <a:lnSpc>
                <a:spcPct val="90000"/>
              </a:lnSpc>
              <a:spcBef>
                <a:spcPts val="0"/>
              </a:spcBef>
              <a:spcAft>
                <a:spcPts val="0"/>
              </a:spcAft>
              <a:buClr>
                <a:schemeClr val="lt1"/>
              </a:buClr>
              <a:buSzPts val="2200"/>
              <a:buChar char="•"/>
            </a:pPr>
            <a:r>
              <a:rPr lang="en-US" sz="2000" u="sng" dirty="0">
                <a:solidFill>
                  <a:schemeClr val="bg1"/>
                </a:solidFill>
              </a:rPr>
              <a:t>Use Effective Quality Assurance </a:t>
            </a:r>
            <a:r>
              <a:rPr lang="en-US" sz="2000" dirty="0">
                <a:solidFill>
                  <a:schemeClr val="bg1"/>
                </a:solidFill>
              </a:rPr>
              <a:t>- QA techniques are an important part of the process.</a:t>
            </a:r>
          </a:p>
          <a:p>
            <a:pPr marL="228600" lvl="0" indent="-228600" algn="l" rtl="0">
              <a:lnSpc>
                <a:spcPct val="90000"/>
              </a:lnSpc>
              <a:spcBef>
                <a:spcPts val="0"/>
              </a:spcBef>
              <a:spcAft>
                <a:spcPts val="0"/>
              </a:spcAft>
              <a:buClr>
                <a:schemeClr val="lt1"/>
              </a:buClr>
              <a:buSzPts val="2200"/>
              <a:buChar char="•"/>
            </a:pPr>
            <a:r>
              <a:rPr lang="en-US" sz="2000" u="sng" dirty="0">
                <a:solidFill>
                  <a:schemeClr val="bg1"/>
                </a:solidFill>
              </a:rPr>
              <a:t>Adopt a Secure Coding Standard</a:t>
            </a:r>
            <a:r>
              <a:rPr lang="en-US" sz="2000" dirty="0">
                <a:solidFill>
                  <a:schemeClr val="bg1"/>
                </a:solidFill>
              </a:rPr>
              <a:t> - Is important to have a secure coding standard. It goes with the others 9 principles. </a:t>
            </a:r>
            <a:endParaRPr lang="en-US" sz="2000" u="sng" dirty="0">
              <a:solidFill>
                <a:schemeClr val="bg1"/>
              </a:solidFill>
            </a:endParaRPr>
          </a:p>
          <a:p>
            <a:pPr marL="228600" lvl="0" indent="-228600" algn="l" rtl="0">
              <a:lnSpc>
                <a:spcPct val="90000"/>
              </a:lnSpc>
              <a:spcBef>
                <a:spcPts val="0"/>
              </a:spcBef>
              <a:spcAft>
                <a:spcPts val="0"/>
              </a:spcAft>
              <a:buClr>
                <a:schemeClr val="lt1"/>
              </a:buClr>
              <a:buSzPts val="2200"/>
              <a:buChar char="•"/>
            </a:pPr>
            <a:endParaRPr lang="en-US" sz="2000" u="sng" dirty="0">
              <a:solidFill>
                <a:schemeClr val="bg1"/>
              </a:solidFill>
            </a:endParaRP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92DAF0DB-5F40-405E-E1EA-8E5BE7DD588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2182"/>
    </mc:Choice>
    <mc:Fallback>
      <p:transition spd="slow" advTm="1621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1781504"/>
            <a:ext cx="10820400" cy="480824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Data Type – using the wrong variadic function can result in abnormal program termination.</a:t>
            </a:r>
          </a:p>
          <a:p>
            <a:pPr marL="228600" lvl="0" indent="-228600" algn="l" rtl="0">
              <a:lnSpc>
                <a:spcPct val="90000"/>
              </a:lnSpc>
              <a:spcBef>
                <a:spcPts val="0"/>
              </a:spcBef>
              <a:spcAft>
                <a:spcPts val="0"/>
              </a:spcAft>
              <a:buClr>
                <a:schemeClr val="lt1"/>
              </a:buClr>
              <a:buSzPts val="2000"/>
              <a:buChar char="•"/>
            </a:pPr>
            <a:r>
              <a:rPr lang="en-US" sz="2000" dirty="0"/>
              <a:t>Data Value – having unspecified values can cause a buffer Overload.</a:t>
            </a:r>
          </a:p>
          <a:p>
            <a:pPr marL="228600" lvl="0" indent="-228600" algn="l" rtl="0">
              <a:lnSpc>
                <a:spcPct val="90000"/>
              </a:lnSpc>
              <a:spcBef>
                <a:spcPts val="0"/>
              </a:spcBef>
              <a:spcAft>
                <a:spcPts val="0"/>
              </a:spcAft>
              <a:buClr>
                <a:schemeClr val="lt1"/>
              </a:buClr>
              <a:buSzPts val="2000"/>
              <a:buChar char="•"/>
            </a:pPr>
            <a:r>
              <a:rPr lang="en-US" sz="2000" dirty="0"/>
              <a:t>String Correctness – Dereferencing a null pointer is an undefined behavior, typically abnormal program termination.</a:t>
            </a:r>
          </a:p>
          <a:p>
            <a:pPr marL="228600" lvl="0" indent="-228600" algn="l" rtl="0">
              <a:lnSpc>
                <a:spcPct val="90000"/>
              </a:lnSpc>
              <a:spcBef>
                <a:spcPts val="0"/>
              </a:spcBef>
              <a:spcAft>
                <a:spcPts val="0"/>
              </a:spcAft>
              <a:buClr>
                <a:schemeClr val="lt1"/>
              </a:buClr>
              <a:buSzPts val="2000"/>
              <a:buChar char="•"/>
            </a:pPr>
            <a:r>
              <a:rPr lang="en-US" sz="2000" dirty="0"/>
              <a:t>SQL Injection – syntax that is ambiguous when declaring it can lead to unexpected program execution.</a:t>
            </a:r>
          </a:p>
          <a:p>
            <a:pPr marL="228600" lvl="0" indent="-228600" algn="l" rtl="0">
              <a:lnSpc>
                <a:spcPct val="90000"/>
              </a:lnSpc>
              <a:spcBef>
                <a:spcPts val="0"/>
              </a:spcBef>
              <a:spcAft>
                <a:spcPts val="0"/>
              </a:spcAft>
              <a:buClr>
                <a:schemeClr val="lt1"/>
              </a:buClr>
              <a:buSzPts val="2000"/>
              <a:buChar char="•"/>
            </a:pPr>
            <a:r>
              <a:rPr lang="en-US" sz="2000" dirty="0"/>
              <a:t>Memory Protection – writing memory that has been deallocated can lead to the execution of arbitrary code.</a:t>
            </a:r>
          </a:p>
          <a:p>
            <a:pPr marL="228600" lvl="0" indent="-228600" algn="l" rtl="0">
              <a:lnSpc>
                <a:spcPct val="90000"/>
              </a:lnSpc>
              <a:spcBef>
                <a:spcPts val="0"/>
              </a:spcBef>
              <a:spcAft>
                <a:spcPts val="0"/>
              </a:spcAft>
              <a:buClr>
                <a:schemeClr val="lt1"/>
              </a:buClr>
              <a:buSzPts val="2000"/>
              <a:buChar char="•"/>
            </a:pPr>
            <a:r>
              <a:rPr lang="en-US" sz="2000" dirty="0"/>
              <a:t>Assertions – assertion are important to test the code. Is a condition that is true and when it is not true mean the assertion failed.</a:t>
            </a:r>
          </a:p>
          <a:p>
            <a:pPr marL="228600" lvl="0" indent="-228600" algn="l" rtl="0">
              <a:lnSpc>
                <a:spcPct val="90000"/>
              </a:lnSpc>
              <a:spcBef>
                <a:spcPts val="0"/>
              </a:spcBef>
              <a:spcAft>
                <a:spcPts val="0"/>
              </a:spcAft>
              <a:buClr>
                <a:schemeClr val="lt1"/>
              </a:buClr>
              <a:buSzPts val="2000"/>
              <a:buChar char="•"/>
            </a:pPr>
            <a:r>
              <a:rPr lang="en-US" sz="2000" dirty="0"/>
              <a:t>Exceptions - Code that is not exception safe typically leads to resource leaks.</a:t>
            </a:r>
          </a:p>
          <a:p>
            <a:pPr marL="228600" lvl="0" indent="-228600" algn="l" rtl="0">
              <a:lnSpc>
                <a:spcPct val="90000"/>
              </a:lnSpc>
              <a:spcBef>
                <a:spcPts val="0"/>
              </a:spcBef>
              <a:spcAft>
                <a:spcPts val="0"/>
              </a:spcAft>
              <a:buClr>
                <a:schemeClr val="lt1"/>
              </a:buClr>
              <a:buSzPts val="2000"/>
              <a:buChar char="•"/>
            </a:pPr>
            <a:r>
              <a:rPr lang="en-US" sz="2000" dirty="0"/>
              <a:t>Input / output –  input and output are performed in the form of a sequence of bytes or more commonly known as streams.</a:t>
            </a:r>
          </a:p>
          <a:p>
            <a:pPr marL="228600" lvl="0" indent="-228600" algn="l" rtl="0">
              <a:lnSpc>
                <a:spcPct val="90000"/>
              </a:lnSpc>
              <a:spcBef>
                <a:spcPts val="0"/>
              </a:spcBef>
              <a:spcAft>
                <a:spcPts val="0"/>
              </a:spcAft>
              <a:buClr>
                <a:schemeClr val="lt1"/>
              </a:buClr>
              <a:buSzPts val="2000"/>
              <a:buChar char="•"/>
            </a:pPr>
            <a:r>
              <a:rPr lang="en-US" sz="2000" dirty="0"/>
              <a:t>Declaration and Initialization – is important to obey the declaration rules or it can cause undefined behavior I the execution.</a:t>
            </a:r>
          </a:p>
          <a:p>
            <a:pPr marL="228600" lvl="0" indent="-228600" algn="l" rtl="0">
              <a:lnSpc>
                <a:spcPct val="90000"/>
              </a:lnSpc>
              <a:spcBef>
                <a:spcPts val="0"/>
              </a:spcBef>
              <a:spcAft>
                <a:spcPts val="0"/>
              </a:spcAft>
              <a:buClr>
                <a:schemeClr val="lt1"/>
              </a:buClr>
              <a:buSzPts val="2000"/>
              <a:buChar char="•"/>
            </a:pPr>
            <a:r>
              <a:rPr lang="en-US" sz="2000" dirty="0"/>
              <a:t>Containers – using an invalid iterator is similar to allowing a buffer overflow.</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248C1BF3-1BCE-B093-AD71-01E07960207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5326"/>
    </mc:Choice>
    <mc:Fallback>
      <p:transition spd="slow" advTm="1553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Rest – is a key protection against a data breach. It is importantly because it protects the sensitive company data. For example, if a hacker takes an encrypted hard drive without the key the hacker won't be able to access it.</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Flight – is mean that the data is being encrypted while is being transmitted. This help protect the data while is being moved from place to the other. example is secure communication such as SSL and TLS.</a:t>
            </a:r>
          </a:p>
          <a:p>
            <a:pPr marL="0" lvl="0" indent="0" algn="l" rtl="0">
              <a:lnSpc>
                <a:spcPct val="90000"/>
              </a:lnSpc>
              <a:spcBef>
                <a:spcPts val="0"/>
              </a:spcBef>
              <a:spcAft>
                <a:spcPts val="0"/>
              </a:spcAft>
              <a:buClr>
                <a:schemeClr val="lt1"/>
              </a:buClr>
              <a:buSzPts val="2000"/>
              <a:buNone/>
            </a:pPr>
            <a:endParaRPr lang="en-US" sz="2000" dirty="0"/>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1600" dirty="0"/>
              <a:t>In Use – is when the data is stored in no state and is always active. Data is never left insecure and is the newest approach to help protect data.  The data is encrypted throughout the entire data life cycle.</a:t>
            </a:r>
            <a:endParaRPr sz="16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C408B1E5-4CE8-9EB4-B986-03F9C2417E1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5908"/>
    </mc:Choice>
    <mc:Fallback>
      <p:transition spd="slow" advTm="1059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 – Allows verifying user identity based on a unique set of criteria. Example are username and passwords.</a:t>
            </a:r>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Authorization – defines whether a user has a permission to view certain information and to perform certain task. Example is the difference between a system administrator and the user.</a:t>
            </a:r>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Accounting – allows tracking and measuring user activity. An Example are the logs the interaction produces. Logs contain information about what was done in the system.</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B6106D0-58F5-4BF9-D7EC-F92D0408F09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0984"/>
    </mc:Choice>
    <mc:Fallback>
      <p:transition spd="slow" advTm="80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4564117"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In here we tested different unit using Assert and Expect functionalities. </a:t>
            </a:r>
          </a:p>
          <a:p>
            <a:pPr marL="0" lvl="0" indent="0" algn="l" rtl="0">
              <a:lnSpc>
                <a:spcPct val="90000"/>
              </a:lnSpc>
              <a:spcBef>
                <a:spcPts val="1000"/>
              </a:spcBef>
              <a:spcAft>
                <a:spcPts val="0"/>
              </a:spcAft>
              <a:buSzPts val="1800"/>
              <a:buNone/>
            </a:pPr>
            <a:r>
              <a:rPr lang="en-US" dirty="0"/>
              <a:t>There were 15 units tests.</a:t>
            </a:r>
          </a:p>
          <a:p>
            <a:pPr marL="0" lvl="0" indent="0" algn="l" rtl="0">
              <a:lnSpc>
                <a:spcPct val="90000"/>
              </a:lnSpc>
              <a:spcBef>
                <a:spcPts val="1000"/>
              </a:spcBef>
              <a:spcAft>
                <a:spcPts val="0"/>
              </a:spcAft>
              <a:buSzPts val="1800"/>
              <a:buNone/>
            </a:pPr>
            <a:r>
              <a:rPr lang="en-US" dirty="0"/>
              <a:t>2 of the tests where negative tests. </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Text&#10;&#10;Description automatically generated">
            <a:extLst>
              <a:ext uri="{FF2B5EF4-FFF2-40B4-BE49-F238E27FC236}">
                <a16:creationId xmlns:a16="http://schemas.microsoft.com/office/drawing/2014/main" id="{817FB5F8-9FA8-DB3B-A306-3EAFC465082C}"/>
              </a:ext>
            </a:extLst>
          </p:cNvPr>
          <p:cNvPicPr>
            <a:picLocks noChangeAspect="1"/>
          </p:cNvPicPr>
          <p:nvPr/>
        </p:nvPicPr>
        <p:blipFill>
          <a:blip r:embed="rId7"/>
          <a:stretch>
            <a:fillRect/>
          </a:stretch>
        </p:blipFill>
        <p:spPr>
          <a:xfrm>
            <a:off x="5797511" y="1969564"/>
            <a:ext cx="5286563" cy="4474192"/>
          </a:xfrm>
          <a:prstGeom prst="rect">
            <a:avLst/>
          </a:prstGeom>
        </p:spPr>
      </p:pic>
      <p:pic>
        <p:nvPicPr>
          <p:cNvPr id="4" name="Audio 3">
            <a:hlinkClick r:id="" action="ppaction://media"/>
            <a:extLst>
              <a:ext uri="{FF2B5EF4-FFF2-40B4-BE49-F238E27FC236}">
                <a16:creationId xmlns:a16="http://schemas.microsoft.com/office/drawing/2014/main" id="{F1DA37DD-2D64-22A7-56D6-D41D3CA2C83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633200" y="6299200"/>
            <a:ext cx="406400" cy="4064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3976"/>
    </mc:Choice>
    <mc:Fallback>
      <p:transition spd="slow" advTm="339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1C315-14EC-1A33-870D-26A6E5A7EF8A}"/>
              </a:ext>
            </a:extLst>
          </p:cNvPr>
          <p:cNvSpPr>
            <a:spLocks noGrp="1"/>
          </p:cNvSpPr>
          <p:nvPr>
            <p:ph type="title"/>
          </p:nvPr>
        </p:nvSpPr>
        <p:spPr>
          <a:xfrm>
            <a:off x="638504" y="372415"/>
            <a:ext cx="10544503" cy="1293028"/>
          </a:xfrm>
        </p:spPr>
        <p:txBody>
          <a:bodyPr/>
          <a:lstStyle/>
          <a:p>
            <a:r>
              <a:rPr lang="en-US" dirty="0"/>
              <a:t>Unit Test in Code(comments to explain)</a:t>
            </a:r>
          </a:p>
        </p:txBody>
      </p:sp>
      <p:pic>
        <p:nvPicPr>
          <p:cNvPr id="6" name="Picture 5" descr="Text&#10;&#10;Description automatically generated">
            <a:extLst>
              <a:ext uri="{FF2B5EF4-FFF2-40B4-BE49-F238E27FC236}">
                <a16:creationId xmlns:a16="http://schemas.microsoft.com/office/drawing/2014/main" id="{34AE1845-A8AD-992C-7662-3CFE1CED21A8}"/>
              </a:ext>
            </a:extLst>
          </p:cNvPr>
          <p:cNvPicPr>
            <a:picLocks noChangeAspect="1"/>
          </p:cNvPicPr>
          <p:nvPr/>
        </p:nvPicPr>
        <p:blipFill>
          <a:blip r:embed="rId4"/>
          <a:stretch>
            <a:fillRect/>
          </a:stretch>
        </p:blipFill>
        <p:spPr>
          <a:xfrm>
            <a:off x="8048297" y="1852449"/>
            <a:ext cx="3717276" cy="4633136"/>
          </a:xfrm>
          <a:prstGeom prst="rect">
            <a:avLst/>
          </a:prstGeom>
        </p:spPr>
      </p:pic>
      <p:pic>
        <p:nvPicPr>
          <p:cNvPr id="8" name="Picture 7" descr="Text&#10;&#10;Description automatically generated">
            <a:extLst>
              <a:ext uri="{FF2B5EF4-FFF2-40B4-BE49-F238E27FC236}">
                <a16:creationId xmlns:a16="http://schemas.microsoft.com/office/drawing/2014/main" id="{B1D65A6E-7EED-9184-73F1-B7C7F7F9D971}"/>
              </a:ext>
            </a:extLst>
          </p:cNvPr>
          <p:cNvPicPr>
            <a:picLocks noChangeAspect="1"/>
          </p:cNvPicPr>
          <p:nvPr/>
        </p:nvPicPr>
        <p:blipFill>
          <a:blip r:embed="rId5"/>
          <a:stretch>
            <a:fillRect/>
          </a:stretch>
        </p:blipFill>
        <p:spPr>
          <a:xfrm>
            <a:off x="302031" y="1852449"/>
            <a:ext cx="3560071" cy="4326232"/>
          </a:xfrm>
          <a:prstGeom prst="rect">
            <a:avLst/>
          </a:prstGeom>
        </p:spPr>
      </p:pic>
      <p:pic>
        <p:nvPicPr>
          <p:cNvPr id="10" name="Picture 9" descr="Text&#10;&#10;Description automatically generated">
            <a:extLst>
              <a:ext uri="{FF2B5EF4-FFF2-40B4-BE49-F238E27FC236}">
                <a16:creationId xmlns:a16="http://schemas.microsoft.com/office/drawing/2014/main" id="{999CD90D-17A8-8C37-EB5D-298AC31532BC}"/>
              </a:ext>
            </a:extLst>
          </p:cNvPr>
          <p:cNvPicPr>
            <a:picLocks noChangeAspect="1"/>
          </p:cNvPicPr>
          <p:nvPr/>
        </p:nvPicPr>
        <p:blipFill>
          <a:blip r:embed="rId6"/>
          <a:stretch>
            <a:fillRect/>
          </a:stretch>
        </p:blipFill>
        <p:spPr>
          <a:xfrm>
            <a:off x="4446336" y="1852449"/>
            <a:ext cx="3207362" cy="4241178"/>
          </a:xfrm>
          <a:prstGeom prst="rect">
            <a:avLst/>
          </a:prstGeom>
        </p:spPr>
      </p:pic>
      <p:pic>
        <p:nvPicPr>
          <p:cNvPr id="11" name="Audio 10">
            <a:hlinkClick r:id="" action="ppaction://media"/>
            <a:extLst>
              <a:ext uri="{FF2B5EF4-FFF2-40B4-BE49-F238E27FC236}">
                <a16:creationId xmlns:a16="http://schemas.microsoft.com/office/drawing/2014/main" id="{584EE912-3DB3-C5E4-C0A9-EA8A8E2B7DE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34085378"/>
      </p:ext>
    </p:extLst>
  </p:cSld>
  <p:clrMapOvr>
    <a:masterClrMapping/>
  </p:clrMapOvr>
  <mc:AlternateContent xmlns:mc="http://schemas.openxmlformats.org/markup-compatibility/2006">
    <mc:Choice xmlns:p14="http://schemas.microsoft.com/office/powerpoint/2010/main" Requires="p14">
      <p:transition spd="slow" p14:dur="2000" advTm="12713"/>
    </mc:Choice>
    <mc:Fallback>
      <p:transition spd="slow" advTm="127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microsoft.com/office/infopath/2007/PartnerControls"/>
    <ds:schemaRef ds:uri="http://purl.org/dc/terms/"/>
    <ds:schemaRef ds:uri="http://schemas.microsoft.com/office/2006/metadata/properties"/>
    <ds:schemaRef ds:uri="http://schemas.microsoft.com/office/2006/documentManagement/types"/>
    <ds:schemaRef ds:uri="http://www.w3.org/XML/1998/namespace"/>
    <ds:schemaRef ds:uri="http://purl.org/dc/dcmitype/"/>
    <ds:schemaRef ds:uri="http://schemas.openxmlformats.org/package/2006/metadata/core-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835</TotalTime>
  <Words>1095</Words>
  <Application>Microsoft Office PowerPoint</Application>
  <PresentationFormat>Widescreen</PresentationFormat>
  <Paragraphs>83</Paragraphs>
  <Slides>15</Slides>
  <Notes>14</Notes>
  <HiddenSlides>0</HiddenSlides>
  <MMClips>14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Unit Test in Code(comments to explain)</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Luis Jovanny Garcia Sanchez</cp:lastModifiedBy>
  <cp:revision>7</cp:revision>
  <dcterms:created xsi:type="dcterms:W3CDTF">2020-08-19T17:59:24Z</dcterms:created>
  <dcterms:modified xsi:type="dcterms:W3CDTF">2022-06-20T05:35:55Z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